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Unbounded"/>
      <p:regular r:id="rId17"/>
    </p:embeddedFont>
    <p:embeddedFont>
      <p:font typeface="Unbounded"/>
      <p:regular r:id="rId18"/>
    </p:embeddedFont>
    <p:embeddedFont>
      <p:font typeface="Cabin"/>
      <p:regular r:id="rId19"/>
    </p:embeddedFont>
    <p:embeddedFont>
      <p:font typeface="Cabin"/>
      <p:regular r:id="rId20"/>
    </p:embeddedFont>
    <p:embeddedFont>
      <p:font typeface="Cabin"/>
      <p:regular r:id="rId21"/>
    </p:embeddedFont>
    <p:embeddedFont>
      <p:font typeface="Cabin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slideLayout" Target="../slideLayouts/slideLayout3.xml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svg"/><Relationship Id="rId3" Type="http://schemas.openxmlformats.org/officeDocument/2006/relationships/image" Target="../media/image-6-3.png"/><Relationship Id="rId4" Type="http://schemas.openxmlformats.org/officeDocument/2006/relationships/image" Target="../media/image-6-4.svg"/><Relationship Id="rId5" Type="http://schemas.openxmlformats.org/officeDocument/2006/relationships/image" Target="../media/image-6-5.png"/><Relationship Id="rId6" Type="http://schemas.openxmlformats.org/officeDocument/2006/relationships/image" Target="../media/image-6-6.svg"/><Relationship Id="rId7" Type="http://schemas.openxmlformats.org/officeDocument/2006/relationships/slideLayout" Target="../slideLayouts/slideLayout7.xml"/><Relationship Id="rId8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slideLayout" Target="../slideLayouts/slideLayout8.xml"/><Relationship Id="rId7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slideLayout" Target="../slideLayouts/slideLayout9.xml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2504242"/>
            <a:ext cx="7468553" cy="12318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8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Customer Shopping Behavior Analysis</a:t>
            </a:r>
            <a:endParaRPr lang="en-US" sz="3850" dirty="0"/>
          </a:p>
        </p:txBody>
      </p:sp>
      <p:sp>
        <p:nvSpPr>
          <p:cNvPr id="4" name="Text 1"/>
          <p:cNvSpPr/>
          <p:nvPr/>
        </p:nvSpPr>
        <p:spPr>
          <a:xfrm>
            <a:off x="6324124" y="4050149"/>
            <a:ext cx="7468553" cy="16752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 comprehensive analysis of 3,900 customer transactions revealing critical insights into spending patterns, customer segments, product preferences, and subscription behavior. This data-driven study combines Python analytics, SQL business intelligence, and Power BI visualization to guide strategic business decisions and unlock revenue growth opportunities.</a:t>
            </a:r>
            <a:endParaRPr lang="en-US" sz="16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31508" y="434102"/>
            <a:ext cx="8503801" cy="4643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650"/>
              </a:lnSpc>
              <a:buNone/>
            </a:pPr>
            <a:r>
              <a:rPr lang="en-US" sz="29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Strategic Business Recommendations</a:t>
            </a:r>
            <a:endParaRPr lang="en-US" sz="2900" dirty="0"/>
          </a:p>
        </p:txBody>
      </p:sp>
      <p:sp>
        <p:nvSpPr>
          <p:cNvPr id="3" name="Shape 1"/>
          <p:cNvSpPr/>
          <p:nvPr/>
        </p:nvSpPr>
        <p:spPr>
          <a:xfrm>
            <a:off x="631508" y="1214199"/>
            <a:ext cx="13367385" cy="1193363"/>
          </a:xfrm>
          <a:prstGeom prst="roundRect">
            <a:avLst>
              <a:gd name="adj" fmla="val 1984"/>
            </a:avLst>
          </a:prstGeom>
          <a:solidFill>
            <a:srgbClr val="112836"/>
          </a:solidFill>
          <a:ln w="22860">
            <a:solidFill>
              <a:srgbClr val="49606E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654368" y="1237059"/>
            <a:ext cx="631508" cy="1147643"/>
          </a:xfrm>
          <a:prstGeom prst="rect">
            <a:avLst/>
          </a:prstGeom>
          <a:solidFill>
            <a:srgbClr val="304755"/>
          </a:solidFill>
          <a:ln/>
        </p:spPr>
      </p:sp>
      <p:sp>
        <p:nvSpPr>
          <p:cNvPr id="5" name="Text 3"/>
          <p:cNvSpPr/>
          <p:nvPr/>
        </p:nvSpPr>
        <p:spPr>
          <a:xfrm>
            <a:off x="851654" y="1662827"/>
            <a:ext cx="236815" cy="2959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1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1443752" y="1394936"/>
            <a:ext cx="3201948" cy="2321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Boost Subscription Adoption</a:t>
            </a:r>
            <a:endParaRPr lang="en-US" sz="1450" dirty="0"/>
          </a:p>
        </p:txBody>
      </p:sp>
      <p:sp>
        <p:nvSpPr>
          <p:cNvPr id="7" name="Text 5"/>
          <p:cNvSpPr/>
          <p:nvPr/>
        </p:nvSpPr>
        <p:spPr>
          <a:xfrm>
            <a:off x="1443752" y="1721763"/>
            <a:ext cx="12374404" cy="5050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With only 27% subscription rate and minimal spending difference between subscribers and non-subscribers, promote exclusive benefits, early access to products, and loyalty rewards to convert the 73% non-subscribed customer base—particularly targeting the 2,518 repeat buyers without subscriptions.</a:t>
            </a:r>
            <a:endParaRPr lang="en-US" sz="1200" dirty="0"/>
          </a:p>
        </p:txBody>
      </p:sp>
      <p:sp>
        <p:nvSpPr>
          <p:cNvPr id="8" name="Shape 6"/>
          <p:cNvSpPr/>
          <p:nvPr/>
        </p:nvSpPr>
        <p:spPr>
          <a:xfrm>
            <a:off x="631508" y="2565440"/>
            <a:ext cx="13367385" cy="1193363"/>
          </a:xfrm>
          <a:prstGeom prst="roundRect">
            <a:avLst>
              <a:gd name="adj" fmla="val 1984"/>
            </a:avLst>
          </a:prstGeom>
          <a:solidFill>
            <a:srgbClr val="112836"/>
          </a:solidFill>
          <a:ln w="22860">
            <a:solidFill>
              <a:srgbClr val="49606E"/>
            </a:solidFill>
            <a:prstDash val="solid"/>
          </a:ln>
        </p:spPr>
      </p:sp>
      <p:sp>
        <p:nvSpPr>
          <p:cNvPr id="9" name="Shape 7"/>
          <p:cNvSpPr/>
          <p:nvPr/>
        </p:nvSpPr>
        <p:spPr>
          <a:xfrm>
            <a:off x="654368" y="2588300"/>
            <a:ext cx="631508" cy="1147643"/>
          </a:xfrm>
          <a:prstGeom prst="rect">
            <a:avLst/>
          </a:prstGeom>
          <a:solidFill>
            <a:srgbClr val="304755"/>
          </a:solidFill>
          <a:ln/>
        </p:spPr>
      </p:sp>
      <p:sp>
        <p:nvSpPr>
          <p:cNvPr id="10" name="Text 8"/>
          <p:cNvSpPr/>
          <p:nvPr/>
        </p:nvSpPr>
        <p:spPr>
          <a:xfrm>
            <a:off x="851654" y="3014067"/>
            <a:ext cx="236815" cy="2959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2</a:t>
            </a:r>
            <a:endParaRPr lang="en-US" sz="1850" dirty="0"/>
          </a:p>
        </p:txBody>
      </p:sp>
      <p:sp>
        <p:nvSpPr>
          <p:cNvPr id="11" name="Text 9"/>
          <p:cNvSpPr/>
          <p:nvPr/>
        </p:nvSpPr>
        <p:spPr>
          <a:xfrm>
            <a:off x="1443752" y="2746177"/>
            <a:ext cx="4358759" cy="2321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Implement Customer Loyalty Programs</a:t>
            </a:r>
            <a:endParaRPr lang="en-US" sz="1450" dirty="0"/>
          </a:p>
        </p:txBody>
      </p:sp>
      <p:sp>
        <p:nvSpPr>
          <p:cNvPr id="12" name="Text 10"/>
          <p:cNvSpPr/>
          <p:nvPr/>
        </p:nvSpPr>
        <p:spPr>
          <a:xfrm>
            <a:off x="1443752" y="3073003"/>
            <a:ext cx="12374404" cy="5050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Design tiered rewards to move customers from New (2.1%) to Returning (18%) and ultimately to Loyal (79.9%) segments. Focus on the 701 Returning customers with incentives that encourage repeat purchases and long-term engagement.</a:t>
            </a:r>
            <a:endParaRPr lang="en-US" sz="1200" dirty="0"/>
          </a:p>
        </p:txBody>
      </p:sp>
      <p:sp>
        <p:nvSpPr>
          <p:cNvPr id="13" name="Shape 11"/>
          <p:cNvSpPr/>
          <p:nvPr/>
        </p:nvSpPr>
        <p:spPr>
          <a:xfrm>
            <a:off x="631508" y="3916680"/>
            <a:ext cx="13367385" cy="1193363"/>
          </a:xfrm>
          <a:prstGeom prst="roundRect">
            <a:avLst>
              <a:gd name="adj" fmla="val 1984"/>
            </a:avLst>
          </a:prstGeom>
          <a:solidFill>
            <a:srgbClr val="112836"/>
          </a:solidFill>
          <a:ln w="22860">
            <a:solidFill>
              <a:srgbClr val="49606E"/>
            </a:solidFill>
            <a:prstDash val="solid"/>
          </a:ln>
        </p:spPr>
      </p:sp>
      <p:sp>
        <p:nvSpPr>
          <p:cNvPr id="14" name="Shape 12"/>
          <p:cNvSpPr/>
          <p:nvPr/>
        </p:nvSpPr>
        <p:spPr>
          <a:xfrm>
            <a:off x="654368" y="3939540"/>
            <a:ext cx="631508" cy="1147643"/>
          </a:xfrm>
          <a:prstGeom prst="rect">
            <a:avLst/>
          </a:prstGeom>
          <a:solidFill>
            <a:srgbClr val="304755"/>
          </a:solidFill>
          <a:ln/>
        </p:spPr>
      </p:sp>
      <p:sp>
        <p:nvSpPr>
          <p:cNvPr id="15" name="Text 13"/>
          <p:cNvSpPr/>
          <p:nvPr/>
        </p:nvSpPr>
        <p:spPr>
          <a:xfrm>
            <a:off x="851654" y="4365308"/>
            <a:ext cx="236815" cy="2959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3</a:t>
            </a:r>
            <a:endParaRPr lang="en-US" sz="1850" dirty="0"/>
          </a:p>
        </p:txBody>
      </p:sp>
      <p:sp>
        <p:nvSpPr>
          <p:cNvPr id="16" name="Text 14"/>
          <p:cNvSpPr/>
          <p:nvPr/>
        </p:nvSpPr>
        <p:spPr>
          <a:xfrm>
            <a:off x="1443752" y="4097417"/>
            <a:ext cx="3077647" cy="2321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Optimize Discount Strategy</a:t>
            </a:r>
            <a:endParaRPr lang="en-US" sz="1450" dirty="0"/>
          </a:p>
        </p:txBody>
      </p:sp>
      <p:sp>
        <p:nvSpPr>
          <p:cNvPr id="17" name="Text 15"/>
          <p:cNvSpPr/>
          <p:nvPr/>
        </p:nvSpPr>
        <p:spPr>
          <a:xfrm>
            <a:off x="1443752" y="4424243"/>
            <a:ext cx="12374404" cy="5050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Review discount policy for high-dependency items (Hat, Sneakers, Coat at ~50% discount rates) to balance sales volume with margin protection. Consider strategic discounting for the 839 high-value discount users who maintain above-average spending despite promotions.</a:t>
            </a:r>
            <a:endParaRPr lang="en-US" sz="1200" dirty="0"/>
          </a:p>
        </p:txBody>
      </p:sp>
      <p:sp>
        <p:nvSpPr>
          <p:cNvPr id="18" name="Shape 16"/>
          <p:cNvSpPr/>
          <p:nvPr/>
        </p:nvSpPr>
        <p:spPr>
          <a:xfrm>
            <a:off x="631508" y="5267920"/>
            <a:ext cx="13367385" cy="1193363"/>
          </a:xfrm>
          <a:prstGeom prst="roundRect">
            <a:avLst>
              <a:gd name="adj" fmla="val 1984"/>
            </a:avLst>
          </a:prstGeom>
          <a:solidFill>
            <a:srgbClr val="112836"/>
          </a:solidFill>
          <a:ln w="22860">
            <a:solidFill>
              <a:srgbClr val="49606E"/>
            </a:solidFill>
            <a:prstDash val="solid"/>
          </a:ln>
        </p:spPr>
      </p:sp>
      <p:sp>
        <p:nvSpPr>
          <p:cNvPr id="19" name="Shape 17"/>
          <p:cNvSpPr/>
          <p:nvPr/>
        </p:nvSpPr>
        <p:spPr>
          <a:xfrm>
            <a:off x="654368" y="5290780"/>
            <a:ext cx="631508" cy="1147643"/>
          </a:xfrm>
          <a:prstGeom prst="rect">
            <a:avLst/>
          </a:prstGeom>
          <a:solidFill>
            <a:srgbClr val="304755"/>
          </a:solidFill>
          <a:ln/>
        </p:spPr>
      </p:sp>
      <p:sp>
        <p:nvSpPr>
          <p:cNvPr id="20" name="Text 18"/>
          <p:cNvSpPr/>
          <p:nvPr/>
        </p:nvSpPr>
        <p:spPr>
          <a:xfrm>
            <a:off x="851654" y="5716548"/>
            <a:ext cx="236815" cy="2959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4</a:t>
            </a:r>
            <a:endParaRPr lang="en-US" sz="1850" dirty="0"/>
          </a:p>
        </p:txBody>
      </p:sp>
      <p:sp>
        <p:nvSpPr>
          <p:cNvPr id="21" name="Text 19"/>
          <p:cNvSpPr/>
          <p:nvPr/>
        </p:nvSpPr>
        <p:spPr>
          <a:xfrm>
            <a:off x="1443752" y="5448657"/>
            <a:ext cx="3185041" cy="2321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Enhance Product Positioning</a:t>
            </a:r>
            <a:endParaRPr lang="en-US" sz="1450" dirty="0"/>
          </a:p>
        </p:txBody>
      </p:sp>
      <p:sp>
        <p:nvSpPr>
          <p:cNvPr id="22" name="Text 20"/>
          <p:cNvSpPr/>
          <p:nvPr/>
        </p:nvSpPr>
        <p:spPr>
          <a:xfrm>
            <a:off x="1443752" y="5775484"/>
            <a:ext cx="12374404" cy="5050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Feature top-rated products (Gloves 3.86★, Sandals 3.84★, Boots 3.82★) and category leaders (Jewelry, Blouse, Sandals, Jacket) prominently in marketing campaigns and website placement to capitalize on proven customer preferences.</a:t>
            </a:r>
            <a:endParaRPr lang="en-US" sz="1200" dirty="0"/>
          </a:p>
        </p:txBody>
      </p:sp>
      <p:sp>
        <p:nvSpPr>
          <p:cNvPr id="23" name="Shape 21"/>
          <p:cNvSpPr/>
          <p:nvPr/>
        </p:nvSpPr>
        <p:spPr>
          <a:xfrm>
            <a:off x="631508" y="6619161"/>
            <a:ext cx="13367385" cy="1193363"/>
          </a:xfrm>
          <a:prstGeom prst="roundRect">
            <a:avLst>
              <a:gd name="adj" fmla="val 1984"/>
            </a:avLst>
          </a:prstGeom>
          <a:solidFill>
            <a:srgbClr val="112836"/>
          </a:solidFill>
          <a:ln w="22860">
            <a:solidFill>
              <a:srgbClr val="49606E"/>
            </a:solidFill>
            <a:prstDash val="solid"/>
          </a:ln>
        </p:spPr>
      </p:sp>
      <p:sp>
        <p:nvSpPr>
          <p:cNvPr id="24" name="Shape 22"/>
          <p:cNvSpPr/>
          <p:nvPr/>
        </p:nvSpPr>
        <p:spPr>
          <a:xfrm>
            <a:off x="654368" y="6642021"/>
            <a:ext cx="631508" cy="1147643"/>
          </a:xfrm>
          <a:prstGeom prst="rect">
            <a:avLst/>
          </a:prstGeom>
          <a:solidFill>
            <a:srgbClr val="304755"/>
          </a:solidFill>
          <a:ln/>
        </p:spPr>
      </p:sp>
      <p:sp>
        <p:nvSpPr>
          <p:cNvPr id="25" name="Text 23"/>
          <p:cNvSpPr/>
          <p:nvPr/>
        </p:nvSpPr>
        <p:spPr>
          <a:xfrm>
            <a:off x="851654" y="7067788"/>
            <a:ext cx="236815" cy="2959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5</a:t>
            </a:r>
            <a:endParaRPr lang="en-US" sz="1850" dirty="0"/>
          </a:p>
        </p:txBody>
      </p:sp>
      <p:sp>
        <p:nvSpPr>
          <p:cNvPr id="26" name="Text 24"/>
          <p:cNvSpPr/>
          <p:nvPr/>
        </p:nvSpPr>
        <p:spPr>
          <a:xfrm>
            <a:off x="1443752" y="6799898"/>
            <a:ext cx="3124914" cy="2321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Execute Targeted Marketing</a:t>
            </a:r>
            <a:endParaRPr lang="en-US" sz="1450" dirty="0"/>
          </a:p>
        </p:txBody>
      </p:sp>
      <p:sp>
        <p:nvSpPr>
          <p:cNvPr id="27" name="Text 25"/>
          <p:cNvSpPr/>
          <p:nvPr/>
        </p:nvSpPr>
        <p:spPr>
          <a:xfrm>
            <a:off x="1443752" y="7126724"/>
            <a:ext cx="12374404" cy="5050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Focus marketing investments on Young Adults (highest revenue at $62,143), male customers (generating $157,890 vs. $75,191 from females), and Express shipping users (spending $60.48 vs. $58.46 for Standard) to maximize ROI on advertising spend.</a:t>
            </a:r>
            <a:endParaRPr lang="en-US" sz="1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82573" y="400407"/>
            <a:ext cx="3704630" cy="4282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50"/>
              </a:lnSpc>
              <a:buNone/>
            </a:pPr>
            <a:r>
              <a:rPr lang="en-US" sz="26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Dataset Overview</a:t>
            </a:r>
            <a:endParaRPr lang="en-US" sz="2650" dirty="0"/>
          </a:p>
        </p:txBody>
      </p:sp>
      <p:sp>
        <p:nvSpPr>
          <p:cNvPr id="3" name="Text 1"/>
          <p:cNvSpPr/>
          <p:nvPr/>
        </p:nvSpPr>
        <p:spPr>
          <a:xfrm>
            <a:off x="582573" y="1192649"/>
            <a:ext cx="1789509" cy="2140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Scale &amp; Structure</a:t>
            </a:r>
            <a:endParaRPr lang="en-US" sz="1300" dirty="0"/>
          </a:p>
        </p:txBody>
      </p:sp>
      <p:sp>
        <p:nvSpPr>
          <p:cNvPr id="4" name="Text 2"/>
          <p:cNvSpPr/>
          <p:nvPr/>
        </p:nvSpPr>
        <p:spPr>
          <a:xfrm>
            <a:off x="582573" y="1552337"/>
            <a:ext cx="6554986" cy="4657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Our analysis encompasses </a:t>
            </a:r>
            <a:pPr algn="l" indent="0" marL="0">
              <a:lnSpc>
                <a:spcPts val="1800"/>
              </a:lnSpc>
              <a:buNone/>
            </a:pPr>
            <a:r>
              <a:rPr lang="en-US" sz="110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3,900 rows</a:t>
            </a:r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and </a:t>
            </a:r>
            <a:pPr algn="l" indent="0" marL="0">
              <a:lnSpc>
                <a:spcPts val="1800"/>
              </a:lnSpc>
              <a:buNone/>
            </a:pPr>
            <a:r>
              <a:rPr lang="en-US" sz="110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18 columns</a:t>
            </a:r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of rich transactional data, providing a comprehensive view of customer behavior across multiple dimensions.</a:t>
            </a:r>
            <a:endParaRPr lang="en-US" sz="1100" dirty="0"/>
          </a:p>
        </p:txBody>
      </p:sp>
      <p:sp>
        <p:nvSpPr>
          <p:cNvPr id="5" name="Text 3"/>
          <p:cNvSpPr/>
          <p:nvPr/>
        </p:nvSpPr>
        <p:spPr>
          <a:xfrm>
            <a:off x="582573" y="2163723"/>
            <a:ext cx="2114907" cy="2140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Key Data Categories</a:t>
            </a:r>
            <a:endParaRPr lang="en-US" sz="1300" dirty="0"/>
          </a:p>
        </p:txBody>
      </p:sp>
      <p:sp>
        <p:nvSpPr>
          <p:cNvPr id="6" name="Text 4"/>
          <p:cNvSpPr/>
          <p:nvPr/>
        </p:nvSpPr>
        <p:spPr>
          <a:xfrm>
            <a:off x="582573" y="2523411"/>
            <a:ext cx="6554986" cy="2328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10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Customer Demographics:</a:t>
            </a:r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Age, Gender, Location, Subscription Status</a:t>
            </a:r>
            <a:endParaRPr lang="en-US" sz="1100" dirty="0"/>
          </a:p>
        </p:txBody>
      </p:sp>
      <p:sp>
        <p:nvSpPr>
          <p:cNvPr id="7" name="Text 5"/>
          <p:cNvSpPr/>
          <p:nvPr/>
        </p:nvSpPr>
        <p:spPr>
          <a:xfrm>
            <a:off x="582573" y="2807256"/>
            <a:ext cx="6554986" cy="2328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10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Purchase Details:</a:t>
            </a:r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Item Purchased, Category, Purchase Amount, Season, Size, Color</a:t>
            </a:r>
            <a:endParaRPr lang="en-US" sz="1100" dirty="0"/>
          </a:p>
        </p:txBody>
      </p:sp>
      <p:sp>
        <p:nvSpPr>
          <p:cNvPr id="8" name="Text 6"/>
          <p:cNvSpPr/>
          <p:nvPr/>
        </p:nvSpPr>
        <p:spPr>
          <a:xfrm>
            <a:off x="582573" y="3091101"/>
            <a:ext cx="6554986" cy="4657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10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Shopping Behavior:</a:t>
            </a:r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Discount Applied, Promo Code Used, Previous Purchases, Frequency of Purchases, Review Rating, Shipping Type</a:t>
            </a:r>
            <a:endParaRPr lang="en-US" sz="1100" dirty="0"/>
          </a:p>
        </p:txBody>
      </p:sp>
      <p:pic>
        <p:nvPicPr>
          <p:cNvPr id="9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00461" y="1210866"/>
            <a:ext cx="6554986" cy="6554986"/>
          </a:xfrm>
          <a:prstGeom prst="rect">
            <a:avLst/>
          </a:prstGeom>
        </p:spPr>
      </p:pic>
      <p:sp>
        <p:nvSpPr>
          <p:cNvPr id="10" name="Shape 7"/>
          <p:cNvSpPr/>
          <p:nvPr/>
        </p:nvSpPr>
        <p:spPr>
          <a:xfrm>
            <a:off x="7500461" y="7929682"/>
            <a:ext cx="6554986" cy="851416"/>
          </a:xfrm>
          <a:prstGeom prst="roundRect">
            <a:avLst>
              <a:gd name="adj" fmla="val 2566"/>
            </a:avLst>
          </a:prstGeom>
          <a:solidFill>
            <a:srgbClr val="054842"/>
          </a:solidFill>
          <a:ln/>
        </p:spPr>
      </p:sp>
      <p:pic>
        <p:nvPicPr>
          <p:cNvPr id="11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6075" y="8144113"/>
            <a:ext cx="182047" cy="145613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7973735" y="8111609"/>
            <a:ext cx="5936099" cy="4657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b="1" dirty="0">
                <a:solidFill>
                  <a:srgbClr val="FFFFFF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Data Quality Note:</a:t>
            </a:r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FFFFFF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Only 37 missing values detected in the Review Rating column, representing less than 1% of the dataset—ensuring high data integrity for our analysis.</a:t>
            </a:r>
            <a:endParaRPr lang="en-US" sz="11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9738" y="669131"/>
            <a:ext cx="10431066" cy="5586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350"/>
              </a:lnSpc>
              <a:buNone/>
            </a:pPr>
            <a:r>
              <a:rPr lang="en-US" sz="35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Python Data Preparation &amp; Engineering</a:t>
            </a:r>
            <a:endParaRPr lang="en-US" sz="3500" dirty="0"/>
          </a:p>
        </p:txBody>
      </p:sp>
      <p:sp>
        <p:nvSpPr>
          <p:cNvPr id="3" name="Text 1"/>
          <p:cNvSpPr/>
          <p:nvPr/>
        </p:nvSpPr>
        <p:spPr>
          <a:xfrm>
            <a:off x="759738" y="1607582"/>
            <a:ext cx="13110924" cy="303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Our analytical journey began with comprehensive data preparation using Python, ensuring data quality and creating meaningful features for deeper insights.</a:t>
            </a:r>
            <a:endParaRPr lang="en-US" sz="1450" dirty="0"/>
          </a:p>
        </p:txBody>
      </p:sp>
      <p:sp>
        <p:nvSpPr>
          <p:cNvPr id="4" name="Text 2"/>
          <p:cNvSpPr/>
          <p:nvPr/>
        </p:nvSpPr>
        <p:spPr>
          <a:xfrm>
            <a:off x="759738" y="2125028"/>
            <a:ext cx="189905" cy="2374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CAD6DE"/>
                </a:solidFill>
                <a:latin typeface="Unbounded Light" pitchFamily="34" charset="0"/>
                <a:ea typeface="Unbounded Light" pitchFamily="34" charset="-122"/>
                <a:cs typeface="Unbounded Light" pitchFamily="34" charset="-120"/>
              </a:rPr>
              <a:t>01</a:t>
            </a:r>
            <a:endParaRPr lang="en-US" sz="1450" dirty="0"/>
          </a:p>
        </p:txBody>
      </p:sp>
      <p:sp>
        <p:nvSpPr>
          <p:cNvPr id="5" name="Shape 3"/>
          <p:cNvSpPr/>
          <p:nvPr/>
        </p:nvSpPr>
        <p:spPr>
          <a:xfrm>
            <a:off x="759738" y="2424946"/>
            <a:ext cx="6460450" cy="22860"/>
          </a:xfrm>
          <a:prstGeom prst="rect">
            <a:avLst/>
          </a:prstGeom>
          <a:solidFill>
            <a:srgbClr val="0A988B"/>
          </a:solidFill>
          <a:ln/>
        </p:spPr>
      </p:sp>
      <p:sp>
        <p:nvSpPr>
          <p:cNvPr id="6" name="Text 4"/>
          <p:cNvSpPr/>
          <p:nvPr/>
        </p:nvSpPr>
        <p:spPr>
          <a:xfrm>
            <a:off x="759738" y="2565559"/>
            <a:ext cx="3643313" cy="2793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Data Loading &amp; Exploration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9738" y="2958822"/>
            <a:ext cx="6460450" cy="6076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Imported dataset using pandas, performed initial exploration with df.info() and .describe() to understand structure and summary statistics.</a:t>
            </a:r>
            <a:endParaRPr lang="en-US" sz="1450" dirty="0"/>
          </a:p>
        </p:txBody>
      </p:sp>
      <p:sp>
        <p:nvSpPr>
          <p:cNvPr id="8" name="Text 6"/>
          <p:cNvSpPr/>
          <p:nvPr/>
        </p:nvSpPr>
        <p:spPr>
          <a:xfrm>
            <a:off x="7410093" y="2125028"/>
            <a:ext cx="189905" cy="2374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CAD6DE"/>
                </a:solidFill>
                <a:latin typeface="Unbounded Light" pitchFamily="34" charset="0"/>
                <a:ea typeface="Unbounded Light" pitchFamily="34" charset="-122"/>
                <a:cs typeface="Unbounded Light" pitchFamily="34" charset="-120"/>
              </a:rPr>
              <a:t>02</a:t>
            </a:r>
            <a:endParaRPr lang="en-US" sz="1450" dirty="0"/>
          </a:p>
        </p:txBody>
      </p:sp>
      <p:sp>
        <p:nvSpPr>
          <p:cNvPr id="9" name="Shape 7"/>
          <p:cNvSpPr/>
          <p:nvPr/>
        </p:nvSpPr>
        <p:spPr>
          <a:xfrm>
            <a:off x="7410093" y="2424946"/>
            <a:ext cx="6460569" cy="22860"/>
          </a:xfrm>
          <a:prstGeom prst="rect">
            <a:avLst/>
          </a:prstGeom>
          <a:solidFill>
            <a:srgbClr val="0A988B"/>
          </a:solidFill>
          <a:ln/>
        </p:spPr>
      </p:sp>
      <p:sp>
        <p:nvSpPr>
          <p:cNvPr id="10" name="Text 8"/>
          <p:cNvSpPr/>
          <p:nvPr/>
        </p:nvSpPr>
        <p:spPr>
          <a:xfrm>
            <a:off x="7410093" y="2565559"/>
            <a:ext cx="3000494" cy="2793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Missing Data Handling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410093" y="2958822"/>
            <a:ext cx="6460569" cy="6076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Identified null values and imputed missing Review Rating values using median rating of each product category for accurate representation.</a:t>
            </a:r>
            <a:endParaRPr lang="en-US" sz="1450" dirty="0"/>
          </a:p>
        </p:txBody>
      </p:sp>
      <p:sp>
        <p:nvSpPr>
          <p:cNvPr id="12" name="Text 10"/>
          <p:cNvSpPr/>
          <p:nvPr/>
        </p:nvSpPr>
        <p:spPr>
          <a:xfrm>
            <a:off x="759738" y="3898821"/>
            <a:ext cx="189905" cy="2374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CAD6DE"/>
                </a:solidFill>
                <a:latin typeface="Unbounded Light" pitchFamily="34" charset="0"/>
                <a:ea typeface="Unbounded Light" pitchFamily="34" charset="-122"/>
                <a:cs typeface="Unbounded Light" pitchFamily="34" charset="-120"/>
              </a:rPr>
              <a:t>03</a:t>
            </a:r>
            <a:endParaRPr lang="en-US" sz="1450" dirty="0"/>
          </a:p>
        </p:txBody>
      </p:sp>
      <p:sp>
        <p:nvSpPr>
          <p:cNvPr id="13" name="Shape 11"/>
          <p:cNvSpPr/>
          <p:nvPr/>
        </p:nvSpPr>
        <p:spPr>
          <a:xfrm>
            <a:off x="759738" y="4198739"/>
            <a:ext cx="6460450" cy="22860"/>
          </a:xfrm>
          <a:prstGeom prst="rect">
            <a:avLst/>
          </a:prstGeom>
          <a:solidFill>
            <a:srgbClr val="0A988B"/>
          </a:solidFill>
          <a:ln/>
        </p:spPr>
      </p:sp>
      <p:sp>
        <p:nvSpPr>
          <p:cNvPr id="14" name="Text 12"/>
          <p:cNvSpPr/>
          <p:nvPr/>
        </p:nvSpPr>
        <p:spPr>
          <a:xfrm>
            <a:off x="759738" y="4339352"/>
            <a:ext cx="3256240" cy="2793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Column Standardization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59738" y="4732615"/>
            <a:ext cx="6460450" cy="6076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Renamed all columns to snake_case format for improved readability, consistency, and better documentation practices.</a:t>
            </a:r>
            <a:endParaRPr lang="en-US" sz="1450" dirty="0"/>
          </a:p>
        </p:txBody>
      </p:sp>
      <p:sp>
        <p:nvSpPr>
          <p:cNvPr id="16" name="Text 14"/>
          <p:cNvSpPr/>
          <p:nvPr/>
        </p:nvSpPr>
        <p:spPr>
          <a:xfrm>
            <a:off x="7410093" y="3898821"/>
            <a:ext cx="189905" cy="2374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CAD6DE"/>
                </a:solidFill>
                <a:latin typeface="Unbounded Light" pitchFamily="34" charset="0"/>
                <a:ea typeface="Unbounded Light" pitchFamily="34" charset="-122"/>
                <a:cs typeface="Unbounded Light" pitchFamily="34" charset="-120"/>
              </a:rPr>
              <a:t>04</a:t>
            </a:r>
            <a:endParaRPr lang="en-US" sz="1450" dirty="0"/>
          </a:p>
        </p:txBody>
      </p:sp>
      <p:sp>
        <p:nvSpPr>
          <p:cNvPr id="17" name="Shape 15"/>
          <p:cNvSpPr/>
          <p:nvPr/>
        </p:nvSpPr>
        <p:spPr>
          <a:xfrm>
            <a:off x="7410093" y="4198739"/>
            <a:ext cx="6460569" cy="22860"/>
          </a:xfrm>
          <a:prstGeom prst="rect">
            <a:avLst/>
          </a:prstGeom>
          <a:solidFill>
            <a:srgbClr val="0A988B"/>
          </a:solidFill>
          <a:ln/>
        </p:spPr>
      </p:sp>
      <p:sp>
        <p:nvSpPr>
          <p:cNvPr id="18" name="Text 16"/>
          <p:cNvSpPr/>
          <p:nvPr/>
        </p:nvSpPr>
        <p:spPr>
          <a:xfrm>
            <a:off x="7410093" y="4339352"/>
            <a:ext cx="2675692" cy="2793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Feature Engineering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7410093" y="4732615"/>
            <a:ext cx="6460569" cy="9115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Created age_group column by binning customer ages and purchase_frequency_days column from purchase data for segmentation analysis.</a:t>
            </a:r>
            <a:endParaRPr lang="en-US" sz="1450" dirty="0"/>
          </a:p>
        </p:txBody>
      </p:sp>
      <p:sp>
        <p:nvSpPr>
          <p:cNvPr id="20" name="Text 18"/>
          <p:cNvSpPr/>
          <p:nvPr/>
        </p:nvSpPr>
        <p:spPr>
          <a:xfrm>
            <a:off x="759738" y="5976461"/>
            <a:ext cx="189905" cy="2374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CAD6DE"/>
                </a:solidFill>
                <a:latin typeface="Unbounded Light" pitchFamily="34" charset="0"/>
                <a:ea typeface="Unbounded Light" pitchFamily="34" charset="-122"/>
                <a:cs typeface="Unbounded Light" pitchFamily="34" charset="-120"/>
              </a:rPr>
              <a:t>05</a:t>
            </a:r>
            <a:endParaRPr lang="en-US" sz="1450" dirty="0"/>
          </a:p>
        </p:txBody>
      </p:sp>
      <p:sp>
        <p:nvSpPr>
          <p:cNvPr id="21" name="Shape 19"/>
          <p:cNvSpPr/>
          <p:nvPr/>
        </p:nvSpPr>
        <p:spPr>
          <a:xfrm>
            <a:off x="759738" y="6276380"/>
            <a:ext cx="6460450" cy="22860"/>
          </a:xfrm>
          <a:prstGeom prst="rect">
            <a:avLst/>
          </a:prstGeom>
          <a:solidFill>
            <a:srgbClr val="0A988B"/>
          </a:solidFill>
          <a:ln/>
        </p:spPr>
      </p:sp>
      <p:sp>
        <p:nvSpPr>
          <p:cNvPr id="22" name="Text 20"/>
          <p:cNvSpPr/>
          <p:nvPr/>
        </p:nvSpPr>
        <p:spPr>
          <a:xfrm>
            <a:off x="759738" y="6416993"/>
            <a:ext cx="3291959" cy="2793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Data Consistency Check</a:t>
            </a:r>
            <a:endParaRPr lang="en-US" sz="1750" dirty="0"/>
          </a:p>
        </p:txBody>
      </p:sp>
      <p:sp>
        <p:nvSpPr>
          <p:cNvPr id="23" name="Text 21"/>
          <p:cNvSpPr/>
          <p:nvPr/>
        </p:nvSpPr>
        <p:spPr>
          <a:xfrm>
            <a:off x="759738" y="6810256"/>
            <a:ext cx="6460450" cy="6076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Verified redundancy between discount_applied and promo_code_used fields; dropped promo_code_used to eliminate duplication.</a:t>
            </a:r>
            <a:endParaRPr lang="en-US" sz="1450" dirty="0"/>
          </a:p>
        </p:txBody>
      </p:sp>
      <p:sp>
        <p:nvSpPr>
          <p:cNvPr id="24" name="Text 22"/>
          <p:cNvSpPr/>
          <p:nvPr/>
        </p:nvSpPr>
        <p:spPr>
          <a:xfrm>
            <a:off x="7410093" y="5976461"/>
            <a:ext cx="189905" cy="2374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CAD6DE"/>
                </a:solidFill>
                <a:latin typeface="Unbounded Light" pitchFamily="34" charset="0"/>
                <a:ea typeface="Unbounded Light" pitchFamily="34" charset="-122"/>
                <a:cs typeface="Unbounded Light" pitchFamily="34" charset="-120"/>
              </a:rPr>
              <a:t>06</a:t>
            </a:r>
            <a:endParaRPr lang="en-US" sz="1450" dirty="0"/>
          </a:p>
        </p:txBody>
      </p:sp>
      <p:sp>
        <p:nvSpPr>
          <p:cNvPr id="25" name="Shape 23"/>
          <p:cNvSpPr/>
          <p:nvPr/>
        </p:nvSpPr>
        <p:spPr>
          <a:xfrm>
            <a:off x="7410093" y="6276380"/>
            <a:ext cx="6460569" cy="22860"/>
          </a:xfrm>
          <a:prstGeom prst="rect">
            <a:avLst/>
          </a:prstGeom>
          <a:solidFill>
            <a:srgbClr val="0A988B"/>
          </a:solidFill>
          <a:ln/>
        </p:spPr>
      </p:sp>
      <p:sp>
        <p:nvSpPr>
          <p:cNvPr id="26" name="Text 24"/>
          <p:cNvSpPr/>
          <p:nvPr/>
        </p:nvSpPr>
        <p:spPr>
          <a:xfrm>
            <a:off x="7410093" y="6416993"/>
            <a:ext cx="2881432" cy="2793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Database Integration</a:t>
            </a:r>
            <a:endParaRPr lang="en-US" sz="1750" dirty="0"/>
          </a:p>
        </p:txBody>
      </p:sp>
      <p:sp>
        <p:nvSpPr>
          <p:cNvPr id="27" name="Text 25"/>
          <p:cNvSpPr/>
          <p:nvPr/>
        </p:nvSpPr>
        <p:spPr>
          <a:xfrm>
            <a:off x="7410093" y="6810256"/>
            <a:ext cx="6460569" cy="6076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Connected Python script to PostgreSQL and loaded cleaned DataFrame into database for advanced SQL analysis and querying.</a:t>
            </a:r>
            <a:endParaRPr lang="en-US" sz="14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059180"/>
            <a:ext cx="6735485" cy="6159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8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Key Statistical Insights</a:t>
            </a:r>
            <a:endParaRPr lang="en-US" sz="3850" dirty="0"/>
          </a:p>
        </p:txBody>
      </p:sp>
      <p:sp>
        <p:nvSpPr>
          <p:cNvPr id="3" name="Text 1"/>
          <p:cNvSpPr/>
          <p:nvPr/>
        </p:nvSpPr>
        <p:spPr>
          <a:xfrm>
            <a:off x="837724" y="2198608"/>
            <a:ext cx="3042285" cy="691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400"/>
              </a:lnSpc>
              <a:buNone/>
            </a:pPr>
            <a:r>
              <a:rPr lang="en-US" sz="54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3,900</a:t>
            </a:r>
            <a:endParaRPr lang="en-US" sz="5400" dirty="0"/>
          </a:p>
        </p:txBody>
      </p:sp>
      <p:sp>
        <p:nvSpPr>
          <p:cNvPr id="4" name="Text 2"/>
          <p:cNvSpPr/>
          <p:nvPr/>
        </p:nvSpPr>
        <p:spPr>
          <a:xfrm>
            <a:off x="995243" y="3151465"/>
            <a:ext cx="2727246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Total Transactions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837724" y="3585091"/>
            <a:ext cx="3042285" cy="10051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Complete purchase records analyzed across all customer segments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4141827" y="2198608"/>
            <a:ext cx="3042404" cy="691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400"/>
              </a:lnSpc>
              <a:buNone/>
            </a:pPr>
            <a:r>
              <a:rPr lang="en-US" sz="54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$59.76</a:t>
            </a:r>
            <a:endParaRPr lang="en-US" sz="5400" dirty="0"/>
          </a:p>
        </p:txBody>
      </p:sp>
      <p:sp>
        <p:nvSpPr>
          <p:cNvPr id="7" name="Text 5"/>
          <p:cNvSpPr/>
          <p:nvPr/>
        </p:nvSpPr>
        <p:spPr>
          <a:xfrm>
            <a:off x="4321254" y="3151465"/>
            <a:ext cx="2683431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Average Purchase</a:t>
            </a:r>
            <a:endParaRPr lang="en-US" sz="1900" dirty="0"/>
          </a:p>
        </p:txBody>
      </p:sp>
      <p:sp>
        <p:nvSpPr>
          <p:cNvPr id="8" name="Text 6"/>
          <p:cNvSpPr/>
          <p:nvPr/>
        </p:nvSpPr>
        <p:spPr>
          <a:xfrm>
            <a:off x="4141827" y="3585091"/>
            <a:ext cx="3042404" cy="670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Mean transaction value across all categories and customer types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7446050" y="2198608"/>
            <a:ext cx="3042404" cy="691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400"/>
              </a:lnSpc>
              <a:buNone/>
            </a:pPr>
            <a:r>
              <a:rPr lang="en-US" sz="54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44</a:t>
            </a:r>
            <a:endParaRPr lang="en-US" sz="5400" dirty="0"/>
          </a:p>
        </p:txBody>
      </p:sp>
      <p:sp>
        <p:nvSpPr>
          <p:cNvPr id="10" name="Text 8"/>
          <p:cNvSpPr/>
          <p:nvPr/>
        </p:nvSpPr>
        <p:spPr>
          <a:xfrm>
            <a:off x="7735133" y="3151465"/>
            <a:ext cx="2464118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Median Age</a:t>
            </a:r>
            <a:endParaRPr lang="en-US" sz="1900" dirty="0"/>
          </a:p>
        </p:txBody>
      </p:sp>
      <p:sp>
        <p:nvSpPr>
          <p:cNvPr id="11" name="Text 9"/>
          <p:cNvSpPr/>
          <p:nvPr/>
        </p:nvSpPr>
        <p:spPr>
          <a:xfrm>
            <a:off x="7446050" y="3585091"/>
            <a:ext cx="3042404" cy="670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Central customer age, ranging from 18 to 70 years old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10750272" y="2198608"/>
            <a:ext cx="3042404" cy="691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400"/>
              </a:lnSpc>
              <a:buNone/>
            </a:pPr>
            <a:r>
              <a:rPr lang="en-US" sz="54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3.75</a:t>
            </a:r>
            <a:endParaRPr lang="en-US" sz="5400" dirty="0"/>
          </a:p>
        </p:txBody>
      </p:sp>
      <p:sp>
        <p:nvSpPr>
          <p:cNvPr id="13" name="Text 11"/>
          <p:cNvSpPr/>
          <p:nvPr/>
        </p:nvSpPr>
        <p:spPr>
          <a:xfrm>
            <a:off x="11039356" y="3151465"/>
            <a:ext cx="2464118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Average Rating</a:t>
            </a:r>
            <a:endParaRPr lang="en-US" sz="1900" dirty="0"/>
          </a:p>
        </p:txBody>
      </p:sp>
      <p:sp>
        <p:nvSpPr>
          <p:cNvPr id="14" name="Text 12"/>
          <p:cNvSpPr/>
          <p:nvPr/>
        </p:nvSpPr>
        <p:spPr>
          <a:xfrm>
            <a:off x="10750272" y="3585091"/>
            <a:ext cx="3042404" cy="670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Mean customer satisfaction score out of 5.0 stars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4141827" y="5113734"/>
            <a:ext cx="3042404" cy="691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400"/>
              </a:lnSpc>
              <a:buNone/>
            </a:pPr>
            <a:r>
              <a:rPr lang="en-US" sz="54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25</a:t>
            </a:r>
            <a:endParaRPr lang="en-US" sz="5400" dirty="0"/>
          </a:p>
        </p:txBody>
      </p:sp>
      <p:sp>
        <p:nvSpPr>
          <p:cNvPr id="16" name="Text 14"/>
          <p:cNvSpPr/>
          <p:nvPr/>
        </p:nvSpPr>
        <p:spPr>
          <a:xfrm>
            <a:off x="4220885" y="6066592"/>
            <a:ext cx="2884170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Previous Purchases</a:t>
            </a:r>
            <a:endParaRPr lang="en-US" sz="1900" dirty="0"/>
          </a:p>
        </p:txBody>
      </p:sp>
      <p:sp>
        <p:nvSpPr>
          <p:cNvPr id="17" name="Text 15"/>
          <p:cNvSpPr/>
          <p:nvPr/>
        </p:nvSpPr>
        <p:spPr>
          <a:xfrm>
            <a:off x="4141827" y="6500217"/>
            <a:ext cx="3042404" cy="670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Median number of prior transactions per customer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7446050" y="5113734"/>
            <a:ext cx="3042404" cy="691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400"/>
              </a:lnSpc>
              <a:buNone/>
            </a:pPr>
            <a:r>
              <a:rPr lang="en-US" sz="54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50</a:t>
            </a:r>
            <a:endParaRPr lang="en-US" sz="5400" dirty="0"/>
          </a:p>
        </p:txBody>
      </p:sp>
      <p:sp>
        <p:nvSpPr>
          <p:cNvPr id="19" name="Text 17"/>
          <p:cNvSpPr/>
          <p:nvPr/>
        </p:nvSpPr>
        <p:spPr>
          <a:xfrm>
            <a:off x="7690009" y="6066592"/>
            <a:ext cx="2554367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Unique Locations</a:t>
            </a:r>
            <a:endParaRPr lang="en-US" sz="1900" dirty="0"/>
          </a:p>
        </p:txBody>
      </p:sp>
      <p:sp>
        <p:nvSpPr>
          <p:cNvPr id="20" name="Text 18"/>
          <p:cNvSpPr/>
          <p:nvPr/>
        </p:nvSpPr>
        <p:spPr>
          <a:xfrm>
            <a:off x="7446050" y="6500217"/>
            <a:ext cx="3042404" cy="670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Geographic diversity across customer base</a:t>
            </a:r>
            <a:endParaRPr lang="en-US" sz="16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58773" y="452914"/>
            <a:ext cx="10765393" cy="4843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800"/>
              </a:lnSpc>
              <a:buNone/>
            </a:pPr>
            <a:r>
              <a:rPr lang="en-US" sz="30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Revenue Analysis: Gender &amp; Spending Patterns</a:t>
            </a:r>
            <a:endParaRPr lang="en-US" sz="30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8773" y="1369576"/>
            <a:ext cx="7826931" cy="438304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58773" y="5937885"/>
            <a:ext cx="7826931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Male customers generate </a:t>
            </a:r>
            <a:pPr algn="l" indent="0" marL="0">
              <a:lnSpc>
                <a:spcPts val="2050"/>
              </a:lnSpc>
              <a:buNone/>
            </a:pPr>
            <a:r>
              <a:rPr lang="en-US" sz="1250" b="1" dirty="0">
                <a:solidFill>
                  <a:srgbClr val="0A988B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$157,890</a:t>
            </a:r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in total revenue compared to </a:t>
            </a:r>
            <a:pPr algn="l" indent="0" marL="0">
              <a:lnSpc>
                <a:spcPts val="2050"/>
              </a:lnSpc>
              <a:buNone/>
            </a:pPr>
            <a:r>
              <a:rPr lang="en-US" sz="125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$75,191</a:t>
            </a:r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from female customers—representing more than double the revenue contribution. This significant disparity suggests opportunities for targeted marketing campaigns to increase female customer engagement and spending.</a:t>
            </a:r>
            <a:endParaRPr lang="en-US" sz="1250" dirty="0"/>
          </a:p>
        </p:txBody>
      </p:sp>
      <p:sp>
        <p:nvSpPr>
          <p:cNvPr id="5" name="Text 2"/>
          <p:cNvSpPr/>
          <p:nvPr/>
        </p:nvSpPr>
        <p:spPr>
          <a:xfrm>
            <a:off x="8895040" y="1348978"/>
            <a:ext cx="3019306" cy="2422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High-Value Discount Users</a:t>
            </a:r>
            <a:endParaRPr lang="en-US" sz="1500" dirty="0"/>
          </a:p>
        </p:txBody>
      </p:sp>
      <p:sp>
        <p:nvSpPr>
          <p:cNvPr id="6" name="Text 3"/>
          <p:cNvSpPr/>
          <p:nvPr/>
        </p:nvSpPr>
        <p:spPr>
          <a:xfrm>
            <a:off x="8895040" y="1755934"/>
            <a:ext cx="5084088" cy="10534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We identified </a:t>
            </a:r>
            <a:pPr algn="l" indent="0" marL="0">
              <a:lnSpc>
                <a:spcPts val="2050"/>
              </a:lnSpc>
              <a:buNone/>
            </a:pPr>
            <a:r>
              <a:rPr lang="en-US" sz="1250" b="1" dirty="0">
                <a:solidFill>
                  <a:srgbClr val="0A988B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839 customers</a:t>
            </a:r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who used discounts but still spent above the average purchase amount of $59.76. These savvy shoppers represent a valuable segment that responds to promotions while maintaining high transaction values.</a:t>
            </a:r>
            <a:endParaRPr lang="en-US" sz="125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5040" y="2994660"/>
            <a:ext cx="5084088" cy="508408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5691" y="756285"/>
            <a:ext cx="12527875" cy="5629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00"/>
              </a:lnSpc>
              <a:buNone/>
            </a:pPr>
            <a:r>
              <a:rPr lang="en-US" sz="35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Product Performance &amp; Customer Preferences</a:t>
            </a:r>
            <a:endParaRPr lang="en-US" sz="3500" dirty="0"/>
          </a:p>
        </p:txBody>
      </p:sp>
      <p:sp>
        <p:nvSpPr>
          <p:cNvPr id="3" name="Shape 1"/>
          <p:cNvSpPr/>
          <p:nvPr/>
        </p:nvSpPr>
        <p:spPr>
          <a:xfrm>
            <a:off x="765691" y="1701998"/>
            <a:ext cx="4238744" cy="3075742"/>
          </a:xfrm>
          <a:prstGeom prst="roundRect">
            <a:avLst>
              <a:gd name="adj" fmla="val 934"/>
            </a:avLst>
          </a:prstGeom>
          <a:solidFill>
            <a:srgbClr val="304755"/>
          </a:solidFill>
          <a:ln/>
        </p:spPr>
      </p:sp>
      <p:sp>
        <p:nvSpPr>
          <p:cNvPr id="4" name="Shape 2"/>
          <p:cNvSpPr/>
          <p:nvPr/>
        </p:nvSpPr>
        <p:spPr>
          <a:xfrm>
            <a:off x="957024" y="1893332"/>
            <a:ext cx="574238" cy="574238"/>
          </a:xfrm>
          <a:prstGeom prst="roundRect">
            <a:avLst>
              <a:gd name="adj" fmla="val 15922119"/>
            </a:avLst>
          </a:prstGeom>
          <a:solidFill>
            <a:srgbClr val="0A988B"/>
          </a:solidFill>
          <a:ln/>
        </p:spPr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114901" y="2051209"/>
            <a:ext cx="258366" cy="258366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957024" y="2658904"/>
            <a:ext cx="2677120" cy="2815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Top-Rated Products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957024" y="3055263"/>
            <a:ext cx="3856077" cy="15311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Gloves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lead with 3.86 average rating, followed by </a:t>
            </a:r>
            <a:pPr algn="l" indent="0" marL="0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Sandals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(3.84), </a:t>
            </a:r>
            <a:pPr algn="l" indent="0" marL="0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Boots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(3.82), </a:t>
            </a:r>
            <a:pPr algn="l" indent="0" marL="0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Hat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(3.80), and </a:t>
            </a:r>
            <a:pPr algn="l" indent="0" marL="0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Skirt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(3.78). These high-performing items should be featured prominently in marketing campaigns.</a:t>
            </a:r>
            <a:endParaRPr lang="en-US" sz="1500" dirty="0"/>
          </a:p>
        </p:txBody>
      </p:sp>
      <p:sp>
        <p:nvSpPr>
          <p:cNvPr id="8" name="Shape 5"/>
          <p:cNvSpPr/>
          <p:nvPr/>
        </p:nvSpPr>
        <p:spPr>
          <a:xfrm>
            <a:off x="5195768" y="1701998"/>
            <a:ext cx="4238744" cy="3075742"/>
          </a:xfrm>
          <a:prstGeom prst="roundRect">
            <a:avLst>
              <a:gd name="adj" fmla="val 934"/>
            </a:avLst>
          </a:prstGeom>
          <a:solidFill>
            <a:srgbClr val="304755"/>
          </a:solidFill>
          <a:ln/>
        </p:spPr>
      </p:sp>
      <p:sp>
        <p:nvSpPr>
          <p:cNvPr id="9" name="Shape 6"/>
          <p:cNvSpPr/>
          <p:nvPr/>
        </p:nvSpPr>
        <p:spPr>
          <a:xfrm>
            <a:off x="5387102" y="1893332"/>
            <a:ext cx="574238" cy="574238"/>
          </a:xfrm>
          <a:prstGeom prst="roundRect">
            <a:avLst>
              <a:gd name="adj" fmla="val 15922119"/>
            </a:avLst>
          </a:prstGeom>
          <a:solidFill>
            <a:srgbClr val="0A988B"/>
          </a:solidFill>
          <a:ln/>
        </p:spPr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44979" y="2051209"/>
            <a:ext cx="258366" cy="258366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5387102" y="2658904"/>
            <a:ext cx="2855357" cy="2815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Shipping Preferences</a:t>
            </a:r>
            <a:endParaRPr lang="en-US" sz="1750" dirty="0"/>
          </a:p>
        </p:txBody>
      </p:sp>
      <p:sp>
        <p:nvSpPr>
          <p:cNvPr id="12" name="Text 8"/>
          <p:cNvSpPr/>
          <p:nvPr/>
        </p:nvSpPr>
        <p:spPr>
          <a:xfrm>
            <a:off x="5387102" y="3055263"/>
            <a:ext cx="3856077" cy="15311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Express shipping customers spend an average of </a:t>
            </a:r>
            <a:pPr algn="l" indent="0" marL="0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0A988B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$60.48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compared to </a:t>
            </a:r>
            <a:pPr algn="l" indent="0" marL="0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$58.46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for Standard shipping—a modest but meaningful difference indicating willingness to pay premium for faster delivery.</a:t>
            </a:r>
            <a:endParaRPr lang="en-US" sz="1500" dirty="0"/>
          </a:p>
        </p:txBody>
      </p:sp>
      <p:sp>
        <p:nvSpPr>
          <p:cNvPr id="13" name="Shape 9"/>
          <p:cNvSpPr/>
          <p:nvPr/>
        </p:nvSpPr>
        <p:spPr>
          <a:xfrm>
            <a:off x="9625846" y="1701998"/>
            <a:ext cx="4238744" cy="3075742"/>
          </a:xfrm>
          <a:prstGeom prst="roundRect">
            <a:avLst>
              <a:gd name="adj" fmla="val 934"/>
            </a:avLst>
          </a:prstGeom>
          <a:solidFill>
            <a:srgbClr val="304755"/>
          </a:solidFill>
          <a:ln/>
        </p:spPr>
      </p:sp>
      <p:sp>
        <p:nvSpPr>
          <p:cNvPr id="14" name="Shape 10"/>
          <p:cNvSpPr/>
          <p:nvPr/>
        </p:nvSpPr>
        <p:spPr>
          <a:xfrm>
            <a:off x="9817179" y="1893332"/>
            <a:ext cx="574238" cy="574238"/>
          </a:xfrm>
          <a:prstGeom prst="roundRect">
            <a:avLst>
              <a:gd name="adj" fmla="val 15922119"/>
            </a:avLst>
          </a:prstGeom>
          <a:solidFill>
            <a:srgbClr val="0A988B"/>
          </a:solidFill>
          <a:ln/>
        </p:spPr>
      </p:sp>
      <p:pic>
        <p:nvPicPr>
          <p:cNvPr id="15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975056" y="2051209"/>
            <a:ext cx="258366" cy="258366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9817179" y="2658904"/>
            <a:ext cx="3599497" cy="2815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Discount-Dependent Items</a:t>
            </a:r>
            <a:endParaRPr lang="en-US" sz="1750" dirty="0"/>
          </a:p>
        </p:txBody>
      </p:sp>
      <p:sp>
        <p:nvSpPr>
          <p:cNvPr id="17" name="Text 12"/>
          <p:cNvSpPr/>
          <p:nvPr/>
        </p:nvSpPr>
        <p:spPr>
          <a:xfrm>
            <a:off x="9817179" y="3055263"/>
            <a:ext cx="3856077" cy="12249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Hat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(50% discount rate), </a:t>
            </a:r>
            <a:pPr algn="l" indent="0" marL="0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Sneakers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(49.66%), </a:t>
            </a:r>
            <a:pPr algn="l" indent="0" marL="0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Coat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(49.07%), </a:t>
            </a:r>
            <a:pPr algn="l" indent="0" marL="0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Sweater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(48.17%), and </a:t>
            </a:r>
            <a:pPr algn="l" indent="0" marL="0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Pants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(47.37%) show highest discount dependency—critical for pricing strategy optimization.</a:t>
            </a:r>
            <a:endParaRPr lang="en-US" sz="1500" dirty="0"/>
          </a:p>
        </p:txBody>
      </p:sp>
      <p:sp>
        <p:nvSpPr>
          <p:cNvPr id="18" name="Text 13"/>
          <p:cNvSpPr/>
          <p:nvPr/>
        </p:nvSpPr>
        <p:spPr>
          <a:xfrm>
            <a:off x="765691" y="5064800"/>
            <a:ext cx="7304484" cy="337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Category Leaders: Most Purchased Products</a:t>
            </a:r>
            <a:endParaRPr lang="en-US" sz="2100" dirty="0"/>
          </a:p>
        </p:txBody>
      </p:sp>
      <p:sp>
        <p:nvSpPr>
          <p:cNvPr id="19" name="Text 14"/>
          <p:cNvSpPr/>
          <p:nvPr/>
        </p:nvSpPr>
        <p:spPr>
          <a:xfrm>
            <a:off x="765691" y="5880973"/>
            <a:ext cx="2252186" cy="2815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Accessories</a:t>
            </a:r>
            <a:endParaRPr lang="en-US" sz="1750" dirty="0"/>
          </a:p>
        </p:txBody>
      </p:sp>
      <p:sp>
        <p:nvSpPr>
          <p:cNvPr id="20" name="Text 15"/>
          <p:cNvSpPr/>
          <p:nvPr/>
        </p:nvSpPr>
        <p:spPr>
          <a:xfrm>
            <a:off x="765691" y="6353889"/>
            <a:ext cx="2924532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Font typeface="+mj-lt"/>
              <a:buAutoNum type="arabicPeriod" startAt="1"/>
            </a:pPr>
            <a:r>
              <a:rPr lang="en-US" sz="15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Jewelry (171 orders)</a:t>
            </a:r>
            <a:endParaRPr lang="en-US" sz="1500" dirty="0"/>
          </a:p>
        </p:txBody>
      </p:sp>
      <p:sp>
        <p:nvSpPr>
          <p:cNvPr id="21" name="Text 16"/>
          <p:cNvSpPr/>
          <p:nvPr/>
        </p:nvSpPr>
        <p:spPr>
          <a:xfrm>
            <a:off x="765691" y="6727031"/>
            <a:ext cx="2924532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Font typeface="+mj-lt"/>
              <a:buAutoNum type="arabicPeriod" startAt="2"/>
            </a:pPr>
            <a:r>
              <a:rPr lang="en-US" sz="15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Sunglasses (161)</a:t>
            </a:r>
            <a:endParaRPr lang="en-US" sz="1500" dirty="0"/>
          </a:p>
        </p:txBody>
      </p:sp>
      <p:sp>
        <p:nvSpPr>
          <p:cNvPr id="22" name="Text 17"/>
          <p:cNvSpPr/>
          <p:nvPr/>
        </p:nvSpPr>
        <p:spPr>
          <a:xfrm>
            <a:off x="765691" y="7100173"/>
            <a:ext cx="2924532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Font typeface="+mj-lt"/>
              <a:buAutoNum type="arabicPeriod" startAt="3"/>
            </a:pPr>
            <a:r>
              <a:rPr lang="en-US" sz="15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Belt (161)</a:t>
            </a:r>
            <a:endParaRPr lang="en-US" sz="1500" dirty="0"/>
          </a:p>
        </p:txBody>
      </p:sp>
      <p:sp>
        <p:nvSpPr>
          <p:cNvPr id="23" name="Text 18"/>
          <p:cNvSpPr/>
          <p:nvPr/>
        </p:nvSpPr>
        <p:spPr>
          <a:xfrm>
            <a:off x="4164806" y="5880973"/>
            <a:ext cx="2252186" cy="2815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Clothing</a:t>
            </a:r>
            <a:endParaRPr lang="en-US" sz="1750" dirty="0"/>
          </a:p>
        </p:txBody>
      </p:sp>
      <p:sp>
        <p:nvSpPr>
          <p:cNvPr id="24" name="Text 19"/>
          <p:cNvSpPr/>
          <p:nvPr/>
        </p:nvSpPr>
        <p:spPr>
          <a:xfrm>
            <a:off x="4164806" y="6353889"/>
            <a:ext cx="2924532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Font typeface="+mj-lt"/>
              <a:buAutoNum type="arabicPeriod" startAt="1"/>
            </a:pPr>
            <a:r>
              <a:rPr lang="en-US" sz="15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Blouse (171 orders)</a:t>
            </a:r>
            <a:endParaRPr lang="en-US" sz="1500" dirty="0"/>
          </a:p>
        </p:txBody>
      </p:sp>
      <p:sp>
        <p:nvSpPr>
          <p:cNvPr id="25" name="Text 20"/>
          <p:cNvSpPr/>
          <p:nvPr/>
        </p:nvSpPr>
        <p:spPr>
          <a:xfrm>
            <a:off x="4164806" y="6727031"/>
            <a:ext cx="2924532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Font typeface="+mj-lt"/>
              <a:buAutoNum type="arabicPeriod" startAt="2"/>
            </a:pPr>
            <a:r>
              <a:rPr lang="en-US" sz="15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Pants (171)</a:t>
            </a:r>
            <a:endParaRPr lang="en-US" sz="1500" dirty="0"/>
          </a:p>
        </p:txBody>
      </p:sp>
      <p:sp>
        <p:nvSpPr>
          <p:cNvPr id="26" name="Text 21"/>
          <p:cNvSpPr/>
          <p:nvPr/>
        </p:nvSpPr>
        <p:spPr>
          <a:xfrm>
            <a:off x="4164806" y="7100173"/>
            <a:ext cx="2924532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Font typeface="+mj-lt"/>
              <a:buAutoNum type="arabicPeriod" startAt="3"/>
            </a:pPr>
            <a:r>
              <a:rPr lang="en-US" sz="15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Shirt (169)</a:t>
            </a:r>
            <a:endParaRPr lang="en-US" sz="1500" dirty="0"/>
          </a:p>
        </p:txBody>
      </p:sp>
      <p:sp>
        <p:nvSpPr>
          <p:cNvPr id="27" name="Text 22"/>
          <p:cNvSpPr/>
          <p:nvPr/>
        </p:nvSpPr>
        <p:spPr>
          <a:xfrm>
            <a:off x="7563922" y="5880973"/>
            <a:ext cx="2252186" cy="2815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Footwear</a:t>
            </a:r>
            <a:endParaRPr lang="en-US" sz="1750" dirty="0"/>
          </a:p>
        </p:txBody>
      </p:sp>
      <p:sp>
        <p:nvSpPr>
          <p:cNvPr id="28" name="Text 23"/>
          <p:cNvSpPr/>
          <p:nvPr/>
        </p:nvSpPr>
        <p:spPr>
          <a:xfrm>
            <a:off x="7563922" y="6353889"/>
            <a:ext cx="2924532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Font typeface="+mj-lt"/>
              <a:buAutoNum type="arabicPeriod" startAt="1"/>
            </a:pPr>
            <a:r>
              <a:rPr lang="en-US" sz="15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Sandals (160 orders)</a:t>
            </a:r>
            <a:endParaRPr lang="en-US" sz="1500" dirty="0"/>
          </a:p>
        </p:txBody>
      </p:sp>
      <p:sp>
        <p:nvSpPr>
          <p:cNvPr id="29" name="Text 24"/>
          <p:cNvSpPr/>
          <p:nvPr/>
        </p:nvSpPr>
        <p:spPr>
          <a:xfrm>
            <a:off x="7563922" y="6727031"/>
            <a:ext cx="2924532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Font typeface="+mj-lt"/>
              <a:buAutoNum type="arabicPeriod" startAt="2"/>
            </a:pPr>
            <a:r>
              <a:rPr lang="en-US" sz="15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Shoes (150)</a:t>
            </a:r>
            <a:endParaRPr lang="en-US" sz="1500" dirty="0"/>
          </a:p>
        </p:txBody>
      </p:sp>
      <p:sp>
        <p:nvSpPr>
          <p:cNvPr id="30" name="Text 25"/>
          <p:cNvSpPr/>
          <p:nvPr/>
        </p:nvSpPr>
        <p:spPr>
          <a:xfrm>
            <a:off x="7563922" y="7100173"/>
            <a:ext cx="2924532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Font typeface="+mj-lt"/>
              <a:buAutoNum type="arabicPeriod" startAt="3"/>
            </a:pPr>
            <a:r>
              <a:rPr lang="en-US" sz="15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Sneakers (145)</a:t>
            </a:r>
            <a:endParaRPr lang="en-US" sz="1500" dirty="0"/>
          </a:p>
        </p:txBody>
      </p:sp>
      <p:sp>
        <p:nvSpPr>
          <p:cNvPr id="31" name="Text 26"/>
          <p:cNvSpPr/>
          <p:nvPr/>
        </p:nvSpPr>
        <p:spPr>
          <a:xfrm>
            <a:off x="10963037" y="5880973"/>
            <a:ext cx="2252186" cy="2815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Outerwear</a:t>
            </a:r>
            <a:endParaRPr lang="en-US" sz="1750" dirty="0"/>
          </a:p>
        </p:txBody>
      </p:sp>
      <p:sp>
        <p:nvSpPr>
          <p:cNvPr id="32" name="Text 27"/>
          <p:cNvSpPr/>
          <p:nvPr/>
        </p:nvSpPr>
        <p:spPr>
          <a:xfrm>
            <a:off x="10963037" y="6353889"/>
            <a:ext cx="2924532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Font typeface="+mj-lt"/>
              <a:buAutoNum type="arabicPeriod" startAt="1"/>
            </a:pPr>
            <a:r>
              <a:rPr lang="en-US" sz="15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Jacket (163 orders)</a:t>
            </a:r>
            <a:endParaRPr lang="en-US" sz="1500" dirty="0"/>
          </a:p>
        </p:txBody>
      </p:sp>
      <p:sp>
        <p:nvSpPr>
          <p:cNvPr id="33" name="Text 28"/>
          <p:cNvSpPr/>
          <p:nvPr/>
        </p:nvSpPr>
        <p:spPr>
          <a:xfrm>
            <a:off x="10963037" y="6727031"/>
            <a:ext cx="2924532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Font typeface="+mj-lt"/>
              <a:buAutoNum type="arabicPeriod" startAt="2"/>
            </a:pPr>
            <a:r>
              <a:rPr lang="en-US" sz="15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Coat (161)</a:t>
            </a:r>
            <a:endParaRPr lang="en-US" sz="15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18862" y="287893"/>
            <a:ext cx="6302693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Customer Segmentation &amp; Loyalty Insights</a:t>
            </a:r>
            <a:endParaRPr lang="en-US" sz="19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8862" y="805339"/>
            <a:ext cx="13792676" cy="7588568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4514136" y="8424386"/>
            <a:ext cx="104656" cy="104656"/>
          </a:xfrm>
          <a:prstGeom prst="roundRect">
            <a:avLst>
              <a:gd name="adj" fmla="val 17474"/>
            </a:avLst>
          </a:prstGeom>
          <a:solidFill>
            <a:srgbClr val="054842"/>
          </a:solidFill>
          <a:ln/>
        </p:spPr>
      </p:sp>
      <p:sp>
        <p:nvSpPr>
          <p:cNvPr id="5" name="Text 2"/>
          <p:cNvSpPr/>
          <p:nvPr/>
        </p:nvSpPr>
        <p:spPr>
          <a:xfrm>
            <a:off x="4679752" y="8424386"/>
            <a:ext cx="235029" cy="1047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800"/>
              </a:lnSpc>
              <a:buNone/>
            </a:pPr>
            <a:r>
              <a:rPr lang="en-US" sz="8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Loyal</a:t>
            </a:r>
            <a:endParaRPr lang="en-US" sz="800" dirty="0"/>
          </a:p>
        </p:txBody>
      </p:sp>
      <p:sp>
        <p:nvSpPr>
          <p:cNvPr id="6" name="Shape 3"/>
          <p:cNvSpPr/>
          <p:nvPr/>
        </p:nvSpPr>
        <p:spPr>
          <a:xfrm>
            <a:off x="7017663" y="8424386"/>
            <a:ext cx="104656" cy="104656"/>
          </a:xfrm>
          <a:prstGeom prst="roundRect">
            <a:avLst>
              <a:gd name="adj" fmla="val 17474"/>
            </a:avLst>
          </a:prstGeom>
          <a:solidFill>
            <a:srgbClr val="0DC7B6"/>
          </a:solidFill>
          <a:ln/>
        </p:spPr>
      </p:sp>
      <p:sp>
        <p:nvSpPr>
          <p:cNvPr id="7" name="Text 4"/>
          <p:cNvSpPr/>
          <p:nvPr/>
        </p:nvSpPr>
        <p:spPr>
          <a:xfrm>
            <a:off x="7183279" y="8424386"/>
            <a:ext cx="429220" cy="1047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800"/>
              </a:lnSpc>
              <a:buNone/>
            </a:pPr>
            <a:r>
              <a:rPr lang="en-US" sz="8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Returning</a:t>
            </a:r>
            <a:endParaRPr lang="en-US" sz="800" dirty="0"/>
          </a:p>
        </p:txBody>
      </p:sp>
      <p:sp>
        <p:nvSpPr>
          <p:cNvPr id="8" name="Shape 5"/>
          <p:cNvSpPr/>
          <p:nvPr/>
        </p:nvSpPr>
        <p:spPr>
          <a:xfrm>
            <a:off x="9715500" y="8424386"/>
            <a:ext cx="104656" cy="104656"/>
          </a:xfrm>
          <a:prstGeom prst="roundRect">
            <a:avLst>
              <a:gd name="adj" fmla="val 17474"/>
            </a:avLst>
          </a:prstGeom>
          <a:solidFill>
            <a:srgbClr val="67F5E8"/>
          </a:solidFill>
          <a:ln/>
        </p:spPr>
      </p:sp>
      <p:sp>
        <p:nvSpPr>
          <p:cNvPr id="9" name="Text 6"/>
          <p:cNvSpPr/>
          <p:nvPr/>
        </p:nvSpPr>
        <p:spPr>
          <a:xfrm>
            <a:off x="9881116" y="8424386"/>
            <a:ext cx="201692" cy="1047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800"/>
              </a:lnSpc>
              <a:buNone/>
            </a:pPr>
            <a:r>
              <a:rPr lang="en-US" sz="8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New</a:t>
            </a:r>
            <a:endParaRPr lang="en-US" sz="800" dirty="0"/>
          </a:p>
        </p:txBody>
      </p:sp>
      <p:sp>
        <p:nvSpPr>
          <p:cNvPr id="10" name="Text 7"/>
          <p:cNvSpPr/>
          <p:nvPr/>
        </p:nvSpPr>
        <p:spPr>
          <a:xfrm>
            <a:off x="418862" y="8646914"/>
            <a:ext cx="13792676" cy="167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Our customer base is dominated by </a:t>
            </a:r>
            <a:pPr algn="l" indent="0" marL="0">
              <a:lnSpc>
                <a:spcPts val="1300"/>
              </a:lnSpc>
              <a:buNone/>
            </a:pPr>
            <a:r>
              <a:rPr lang="en-US" sz="800" b="1" dirty="0">
                <a:solidFill>
                  <a:srgbClr val="0A988B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Loyal customers (79.9%)</a:t>
            </a:r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with multiple repeat purchases, followed by </a:t>
            </a:r>
            <a:pPr algn="l" indent="0" marL="0">
              <a:lnSpc>
                <a:spcPts val="1300"/>
              </a:lnSpc>
              <a:buNone/>
            </a:pPr>
            <a:r>
              <a:rPr lang="en-US" sz="80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Returning customers (18.0%)</a:t>
            </a:r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and </a:t>
            </a:r>
            <a:pPr algn="l" indent="0" marL="0">
              <a:lnSpc>
                <a:spcPts val="1300"/>
              </a:lnSpc>
              <a:buNone/>
            </a:pPr>
            <a:r>
              <a:rPr lang="en-US" sz="80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New customers (2.1%)</a:t>
            </a:r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. This distribution indicates strong customer retention but highlights an opportunity to convert more first-time buyers into returning customers.</a:t>
            </a:r>
            <a:endParaRPr lang="en-US" sz="800" dirty="0"/>
          </a:p>
        </p:txBody>
      </p:sp>
      <p:sp>
        <p:nvSpPr>
          <p:cNvPr id="11" name="Text 8"/>
          <p:cNvSpPr/>
          <p:nvPr/>
        </p:nvSpPr>
        <p:spPr>
          <a:xfrm>
            <a:off x="3190161" y="9612868"/>
            <a:ext cx="1288137" cy="2618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50"/>
              </a:lnSpc>
              <a:buNone/>
            </a:pPr>
            <a:r>
              <a:rPr lang="en-US" sz="20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27%</a:t>
            </a:r>
            <a:endParaRPr lang="en-US" sz="2050" dirty="0"/>
          </a:p>
        </p:txBody>
      </p:sp>
      <p:pic>
        <p:nvPicPr>
          <p:cNvPr id="12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833" y="8958382"/>
            <a:ext cx="1570911" cy="1570911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3175516" y="10660023"/>
            <a:ext cx="1317546" cy="1539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200"/>
              </a:lnSpc>
              <a:buNone/>
            </a:pPr>
            <a:r>
              <a:rPr lang="en-US" sz="9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Subscription Rate</a:t>
            </a:r>
            <a:endParaRPr lang="en-US" sz="950" dirty="0"/>
          </a:p>
        </p:txBody>
      </p:sp>
      <p:sp>
        <p:nvSpPr>
          <p:cNvPr id="14" name="Text 10"/>
          <p:cNvSpPr/>
          <p:nvPr/>
        </p:nvSpPr>
        <p:spPr>
          <a:xfrm>
            <a:off x="418862" y="10876717"/>
            <a:ext cx="6830854" cy="167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1,053 subscribers out of 3,900 total customers</a:t>
            </a:r>
            <a:endParaRPr lang="en-US" sz="800" dirty="0"/>
          </a:p>
        </p:txBody>
      </p:sp>
      <p:sp>
        <p:nvSpPr>
          <p:cNvPr id="15" name="Text 11"/>
          <p:cNvSpPr/>
          <p:nvPr/>
        </p:nvSpPr>
        <p:spPr>
          <a:xfrm>
            <a:off x="10151864" y="9612868"/>
            <a:ext cx="1288137" cy="2618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50"/>
              </a:lnSpc>
              <a:buNone/>
            </a:pPr>
            <a:r>
              <a:rPr lang="en-US" sz="20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73%</a:t>
            </a:r>
            <a:endParaRPr lang="en-US" sz="2050" dirty="0"/>
          </a:p>
        </p:txBody>
      </p:sp>
      <p:pic>
        <p:nvPicPr>
          <p:cNvPr id="1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10537" y="8958382"/>
            <a:ext cx="1570911" cy="1570911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7380565" y="10555367"/>
            <a:ext cx="6830973" cy="167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300"/>
              </a:lnSpc>
              <a:buNone/>
            </a:pPr>
            <a:endParaRPr lang="en-US" sz="800" dirty="0"/>
          </a:p>
        </p:txBody>
      </p:sp>
      <p:pic>
        <p:nvPicPr>
          <p:cNvPr id="18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833" y="11279862"/>
            <a:ext cx="1570911" cy="1570911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3218259" y="12981503"/>
            <a:ext cx="1232059" cy="1539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200"/>
              </a:lnSpc>
              <a:buNone/>
            </a:pPr>
            <a:r>
              <a:rPr lang="en-US" sz="9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Non-Subscribers</a:t>
            </a:r>
            <a:endParaRPr lang="en-US" sz="950" dirty="0"/>
          </a:p>
        </p:txBody>
      </p:sp>
      <p:sp>
        <p:nvSpPr>
          <p:cNvPr id="20" name="Text 14"/>
          <p:cNvSpPr/>
          <p:nvPr/>
        </p:nvSpPr>
        <p:spPr>
          <a:xfrm>
            <a:off x="418862" y="13198197"/>
            <a:ext cx="6830854" cy="167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2,847 customers without active subscriptions</a:t>
            </a:r>
            <a:endParaRPr lang="en-US" sz="800" dirty="0"/>
          </a:p>
        </p:txBody>
      </p:sp>
      <p:sp>
        <p:nvSpPr>
          <p:cNvPr id="21" name="Text 15"/>
          <p:cNvSpPr/>
          <p:nvPr/>
        </p:nvSpPr>
        <p:spPr>
          <a:xfrm>
            <a:off x="10151864" y="11934349"/>
            <a:ext cx="1288137" cy="2618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50"/>
              </a:lnSpc>
              <a:buNone/>
            </a:pPr>
            <a:r>
              <a:rPr lang="en-US" sz="20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31%</a:t>
            </a:r>
            <a:endParaRPr lang="en-US" sz="2050" dirty="0"/>
          </a:p>
        </p:txBody>
      </p:sp>
      <p:pic>
        <p:nvPicPr>
          <p:cNvPr id="22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10537" y="11279862"/>
            <a:ext cx="1570911" cy="1570911"/>
          </a:xfrm>
          <a:prstGeom prst="rect">
            <a:avLst/>
          </a:prstGeom>
        </p:spPr>
      </p:pic>
      <p:sp>
        <p:nvSpPr>
          <p:cNvPr id="23" name="Text 16"/>
          <p:cNvSpPr/>
          <p:nvPr/>
        </p:nvSpPr>
        <p:spPr>
          <a:xfrm>
            <a:off x="9815632" y="12981503"/>
            <a:ext cx="1960840" cy="1539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200"/>
              </a:lnSpc>
              <a:buNone/>
            </a:pPr>
            <a:r>
              <a:rPr lang="en-US" sz="9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Repeat Buyer Subscription</a:t>
            </a:r>
            <a:endParaRPr lang="en-US" sz="950" dirty="0"/>
          </a:p>
        </p:txBody>
      </p:sp>
      <p:sp>
        <p:nvSpPr>
          <p:cNvPr id="24" name="Text 17"/>
          <p:cNvSpPr/>
          <p:nvPr/>
        </p:nvSpPr>
        <p:spPr>
          <a:xfrm>
            <a:off x="7380565" y="13198197"/>
            <a:ext cx="6830973" cy="167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958 of 3,476 repeat buyers (&gt;5 purchases) have subscriptions</a:t>
            </a:r>
            <a:endParaRPr lang="en-US" sz="8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74596" y="395049"/>
            <a:ext cx="6667500" cy="422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Subscription Economics Analysis</a:t>
            </a:r>
            <a:endParaRPr lang="en-US" sz="2650" dirty="0"/>
          </a:p>
        </p:txBody>
      </p:sp>
      <p:sp>
        <p:nvSpPr>
          <p:cNvPr id="3" name="Text 1"/>
          <p:cNvSpPr/>
          <p:nvPr/>
        </p:nvSpPr>
        <p:spPr>
          <a:xfrm>
            <a:off x="574596" y="1176576"/>
            <a:ext cx="2571750" cy="2536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Revenue Comparison</a:t>
            </a:r>
            <a:endParaRPr lang="en-US" sz="1550" dirty="0"/>
          </a:p>
        </p:txBody>
      </p:sp>
      <p:sp>
        <p:nvSpPr>
          <p:cNvPr id="4" name="Text 2"/>
          <p:cNvSpPr/>
          <p:nvPr/>
        </p:nvSpPr>
        <p:spPr>
          <a:xfrm>
            <a:off x="574596" y="1573768"/>
            <a:ext cx="6565344" cy="2299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Despite having fewer customers, the subscription model shows interesting dynamics:</a:t>
            </a:r>
            <a:endParaRPr lang="en-US" sz="1100" dirty="0"/>
          </a:p>
        </p:txBody>
      </p:sp>
      <p:sp>
        <p:nvSpPr>
          <p:cNvPr id="5" name="Text 3"/>
          <p:cNvSpPr/>
          <p:nvPr/>
        </p:nvSpPr>
        <p:spPr>
          <a:xfrm>
            <a:off x="574596" y="1932980"/>
            <a:ext cx="6565344" cy="2299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10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Subscribers:</a:t>
            </a:r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1,053 customers generating </a:t>
            </a:r>
            <a:pPr algn="l" indent="0" marL="0">
              <a:lnSpc>
                <a:spcPts val="1800"/>
              </a:lnSpc>
              <a:buNone/>
            </a:pPr>
            <a:r>
              <a:rPr lang="en-US" sz="1100" b="1" dirty="0">
                <a:solidFill>
                  <a:srgbClr val="0A988B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$62,645</a:t>
            </a:r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total revenue with </a:t>
            </a:r>
            <a:pPr algn="l" indent="0" marL="0">
              <a:lnSpc>
                <a:spcPts val="1800"/>
              </a:lnSpc>
              <a:buNone/>
            </a:pPr>
            <a:r>
              <a:rPr lang="en-US" sz="110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$59.49</a:t>
            </a:r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average spend</a:t>
            </a:r>
            <a:endParaRPr lang="en-US" sz="1100" dirty="0"/>
          </a:p>
        </p:txBody>
      </p:sp>
      <p:sp>
        <p:nvSpPr>
          <p:cNvPr id="6" name="Text 4"/>
          <p:cNvSpPr/>
          <p:nvPr/>
        </p:nvSpPr>
        <p:spPr>
          <a:xfrm>
            <a:off x="574596" y="2213134"/>
            <a:ext cx="6565344" cy="2299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10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Non-Subscribers:</a:t>
            </a:r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2,847 customers generating </a:t>
            </a:r>
            <a:pPr algn="l" indent="0" marL="0">
              <a:lnSpc>
                <a:spcPts val="1800"/>
              </a:lnSpc>
              <a:buNone/>
            </a:pPr>
            <a:r>
              <a:rPr lang="en-US" sz="1100" b="1" dirty="0">
                <a:solidFill>
                  <a:srgbClr val="1C3645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$170,436</a:t>
            </a:r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total revenue with </a:t>
            </a:r>
            <a:pPr algn="l" indent="0" marL="0">
              <a:lnSpc>
                <a:spcPts val="1800"/>
              </a:lnSpc>
              <a:buNone/>
            </a:pPr>
            <a:r>
              <a:rPr lang="en-US" sz="110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$59.87</a:t>
            </a:r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average spend</a:t>
            </a:r>
            <a:endParaRPr lang="en-US" sz="1100" dirty="0"/>
          </a:p>
        </p:txBody>
      </p:sp>
      <p:sp>
        <p:nvSpPr>
          <p:cNvPr id="7" name="Text 5"/>
          <p:cNvSpPr/>
          <p:nvPr/>
        </p:nvSpPr>
        <p:spPr>
          <a:xfrm>
            <a:off x="574596" y="2572345"/>
            <a:ext cx="6565344" cy="4598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The minimal difference in average spend (</a:t>
            </a:r>
            <a:pPr algn="l" indent="0" marL="0">
              <a:lnSpc>
                <a:spcPts val="1800"/>
              </a:lnSpc>
              <a:buNone/>
            </a:pPr>
            <a:r>
              <a:rPr lang="en-US" sz="110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$0.38</a:t>
            </a:r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) suggests subscription status doesn't significantly impact per-transaction value, but the sheer volume of non-subscribers drives higher total revenue.</a:t>
            </a:r>
            <a:endParaRPr lang="en-US" sz="1100" dirty="0"/>
          </a:p>
        </p:txBody>
      </p:sp>
      <p:pic>
        <p:nvPicPr>
          <p:cNvPr id="8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98080" y="1194554"/>
            <a:ext cx="6565344" cy="6565344"/>
          </a:xfrm>
          <a:prstGeom prst="rect">
            <a:avLst/>
          </a:prstGeom>
        </p:spPr>
      </p:pic>
      <p:sp>
        <p:nvSpPr>
          <p:cNvPr id="9" name="Shape 6"/>
          <p:cNvSpPr/>
          <p:nvPr/>
        </p:nvSpPr>
        <p:spPr>
          <a:xfrm>
            <a:off x="7498080" y="7921466"/>
            <a:ext cx="6565344" cy="1070253"/>
          </a:xfrm>
          <a:prstGeom prst="roundRect">
            <a:avLst>
              <a:gd name="adj" fmla="val 2014"/>
            </a:avLst>
          </a:prstGeom>
          <a:solidFill>
            <a:srgbClr val="054842"/>
          </a:solidFill>
          <a:ln/>
        </p:spPr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1669" y="8135183"/>
            <a:ext cx="179546" cy="143589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7964805" y="8100893"/>
            <a:ext cx="5955030" cy="6897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b="1" dirty="0">
                <a:solidFill>
                  <a:srgbClr val="FFFFFF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Strategic Opportunity:</a:t>
            </a:r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FFFFFF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With 73% of customers not subscribed and only 31% of repeat buyers having subscriptions, there's massive potential to grow subscription revenue through targeted conversion campaigns.</a:t>
            </a:r>
            <a:endParaRPr lang="en-US" sz="11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82692" y="400526"/>
            <a:ext cx="6488073" cy="4283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50"/>
              </a:lnSpc>
              <a:buNone/>
            </a:pPr>
            <a:r>
              <a:rPr lang="en-US" sz="26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Age Group Revenue Distribution</a:t>
            </a:r>
            <a:endParaRPr lang="en-US" sz="26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2692" y="1120259"/>
            <a:ext cx="13465016" cy="754034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82692" y="8824436"/>
            <a:ext cx="13465016" cy="4662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b="1" dirty="0">
                <a:solidFill>
                  <a:srgbClr val="0A988B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Young Adults</a:t>
            </a:r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lead revenue generation at </a:t>
            </a:r>
            <a:pPr algn="l" indent="0" marL="0">
              <a:lnSpc>
                <a:spcPts val="1800"/>
              </a:lnSpc>
              <a:buNone/>
            </a:pPr>
            <a:r>
              <a:rPr lang="en-US" sz="110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$62,143</a:t>
            </a:r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, followed closely by Middle-aged customers at </a:t>
            </a:r>
            <a:pPr algn="l" indent="0" marL="0">
              <a:lnSpc>
                <a:spcPts val="1800"/>
              </a:lnSpc>
              <a:buNone/>
            </a:pPr>
            <a:r>
              <a:rPr lang="en-US" sz="110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$59,197</a:t>
            </a:r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. The relatively balanced distribution across age groups (ranging from $55,763 to $62,143) indicates broad market appeal, though Young Adults represent the highest-value demographic for targeted marketing investments.</a:t>
            </a:r>
            <a:endParaRPr lang="en-US" sz="11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2025-11-18T17:08:33Z</dcterms:created>
  <dcterms:modified xsi:type="dcterms:W3CDTF">2025-11-18T17:08:33Z</dcterms:modified>
</cp:coreProperties>
</file>